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260dba6f794cf0" /><Relationship Type="http://schemas.openxmlformats.org/officeDocument/2006/relationships/extended-properties" Target="/docProps/app.xml" Id="R9c25d67b588c4d91" /><Relationship Type="http://schemas.openxmlformats.org/officeDocument/2006/relationships/officeDocument" Target="/ppt/presentation.xml" Id="R0e848c52d0974d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8190e508714802"/>
  </p:sldMasterIdLst>
  <p:notesMasterIdLst>
    <p:notesMasterId xmlns:r="http://schemas.openxmlformats.org/officeDocument/2006/relationships" r:id="R641caa65ee944676"/>
  </p:notesMasterIdLst>
  <p:sldIdLst>
    <p:sldId xmlns:r="http://schemas.openxmlformats.org/officeDocument/2006/relationships" id="256" r:id="Rf16e63831be044f7"/>
    <p:sldId xmlns:r="http://schemas.openxmlformats.org/officeDocument/2006/relationships" id="257" r:id="Re9d84eb5c9174ac2"/>
    <p:sldId xmlns:r="http://schemas.openxmlformats.org/officeDocument/2006/relationships" id="258" r:id="R0d0ef8e553194365"/>
    <p:sldId xmlns:r="http://schemas.openxmlformats.org/officeDocument/2006/relationships" id="259" r:id="R3bc53c7f768e402e"/>
    <p:sldId xmlns:r="http://schemas.openxmlformats.org/officeDocument/2006/relationships" id="260" r:id="Rd375e1e193ca4970"/>
    <p:sldId xmlns:r="http://schemas.openxmlformats.org/officeDocument/2006/relationships" id="261" r:id="Rbd044863110741f3"/>
    <p:sldId xmlns:r="http://schemas.openxmlformats.org/officeDocument/2006/relationships" id="262" r:id="Rab6225807aac4de8"/>
    <p:sldId xmlns:r="http://schemas.openxmlformats.org/officeDocument/2006/relationships" id="263" r:id="R8768127e96264b07"/>
    <p:sldId xmlns:r="http://schemas.openxmlformats.org/officeDocument/2006/relationships" id="264" r:id="Rd9d1e168ba6642a2"/>
    <p:sldId xmlns:r="http://schemas.openxmlformats.org/officeDocument/2006/relationships" id="265" r:id="Rea15c4e4cec048d7"/>
    <p:sldId xmlns:r="http://schemas.openxmlformats.org/officeDocument/2006/relationships" id="266" r:id="R567265e4ea624d42"/>
    <p:sldId xmlns:r="http://schemas.openxmlformats.org/officeDocument/2006/relationships" id="267" r:id="R5e8f8d2add8c4446"/>
    <p:sldId xmlns:r="http://schemas.openxmlformats.org/officeDocument/2006/relationships" id="268" r:id="R8bf075a46b5d4b04"/>
    <p:sldId xmlns:r="http://schemas.openxmlformats.org/officeDocument/2006/relationships" id="269" r:id="R8b2fb48526f94663"/>
    <p:sldId xmlns:r="http://schemas.openxmlformats.org/officeDocument/2006/relationships" id="270" r:id="R99e8446a17cf4b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b14872f424407f" /><Relationship Type="http://schemas.openxmlformats.org/officeDocument/2006/relationships/slideMaster" Target="/ppt/slideMasters/slideMaster1.xml" Id="R388190e508714802" /><Relationship Type="http://schemas.openxmlformats.org/officeDocument/2006/relationships/notesMaster" Target="/ppt/notesMasters/notesMaster1.xml" Id="R641caa65ee944676" /><Relationship Type="http://schemas.openxmlformats.org/officeDocument/2006/relationships/presProps" Target="/ppt/presProps.xml" Id="R23987a18eb704328" /><Relationship Type="http://schemas.openxmlformats.org/officeDocument/2006/relationships/tableStyles" Target="/ppt/tableStyles.xml" Id="R48103db4c279448e" /><Relationship Type="http://schemas.openxmlformats.org/officeDocument/2006/relationships/slide" Target="/ppt/slides/slide1.xml" Id="Rf16e63831be044f7" /><Relationship Type="http://schemas.openxmlformats.org/officeDocument/2006/relationships/slide" Target="/ppt/slides/slide2.xml" Id="Re9d84eb5c9174ac2" /><Relationship Type="http://schemas.openxmlformats.org/officeDocument/2006/relationships/slide" Target="/ppt/slides/slide3.xml" Id="R0d0ef8e553194365" /><Relationship Type="http://schemas.openxmlformats.org/officeDocument/2006/relationships/slide" Target="/ppt/slides/slide4.xml" Id="R3bc53c7f768e402e" /><Relationship Type="http://schemas.openxmlformats.org/officeDocument/2006/relationships/slide" Target="/ppt/slides/slide5.xml" Id="Rd375e1e193ca4970" /><Relationship Type="http://schemas.openxmlformats.org/officeDocument/2006/relationships/slide" Target="/ppt/slides/slide6.xml" Id="Rbd044863110741f3" /><Relationship Type="http://schemas.openxmlformats.org/officeDocument/2006/relationships/slide" Target="/ppt/slides/slide7.xml" Id="Rab6225807aac4de8" /><Relationship Type="http://schemas.openxmlformats.org/officeDocument/2006/relationships/slide" Target="/ppt/slides/slide8.xml" Id="R8768127e96264b07" /><Relationship Type="http://schemas.openxmlformats.org/officeDocument/2006/relationships/slide" Target="/ppt/slides/slide9.xml" Id="Rd9d1e168ba6642a2" /><Relationship Type="http://schemas.openxmlformats.org/officeDocument/2006/relationships/slide" Target="/ppt/slides/slide10.xml" Id="Rea15c4e4cec048d7" /><Relationship Type="http://schemas.openxmlformats.org/officeDocument/2006/relationships/slide" Target="/ppt/slides/slide11.xml" Id="R567265e4ea624d42" /><Relationship Type="http://schemas.openxmlformats.org/officeDocument/2006/relationships/slide" Target="/ppt/slides/slide12.xml" Id="R5e8f8d2add8c4446" /><Relationship Type="http://schemas.openxmlformats.org/officeDocument/2006/relationships/slide" Target="/ppt/slides/slide13.xml" Id="R8bf075a46b5d4b04" /><Relationship Type="http://schemas.openxmlformats.org/officeDocument/2006/relationships/slide" Target="/ppt/slides/slide14.xml" Id="R8b2fb48526f94663" /><Relationship Type="http://schemas.openxmlformats.org/officeDocument/2006/relationships/slide" Target="/ppt/slides/slide15.xml" Id="R99e8446a17cf4b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4ac889b9fb43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1d27109ee944cd" /><Relationship Type="http://schemas.openxmlformats.org/officeDocument/2006/relationships/notesMaster" Target="/ppt/notesMasters/notesMaster1.xml" Id="Rf1d65d737ab043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f6bc5db3704a19" /><Relationship Type="http://schemas.openxmlformats.org/officeDocument/2006/relationships/notesMaster" Target="/ppt/notesMasters/notesMaster1.xml" Id="R5df2d90da9cd4c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72a8f0345344e3" /><Relationship Type="http://schemas.openxmlformats.org/officeDocument/2006/relationships/notesMaster" Target="/ppt/notesMasters/notesMaster1.xml" Id="R149c59288c9f42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1ee140a8fb4531" /><Relationship Type="http://schemas.openxmlformats.org/officeDocument/2006/relationships/notesMaster" Target="/ppt/notesMasters/notesMaster1.xml" Id="R5c843d25be614b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be25710720486c" /><Relationship Type="http://schemas.openxmlformats.org/officeDocument/2006/relationships/notesMaster" Target="/ppt/notesMasters/notesMaster1.xml" Id="R06ea06ad2e1047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ab5658d56a4a75" /><Relationship Type="http://schemas.openxmlformats.org/officeDocument/2006/relationships/notesMaster" Target="/ppt/notesMasters/notesMaster1.xml" Id="R264acb030cc045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fe0e2528f54956" /><Relationship Type="http://schemas.openxmlformats.org/officeDocument/2006/relationships/notesMaster" Target="/ppt/notesMasters/notesMaster1.xml" Id="R7234a8f8db8a40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7ff44b49a3469d" /><Relationship Type="http://schemas.openxmlformats.org/officeDocument/2006/relationships/notesMaster" Target="/ppt/notesMasters/notesMaster1.xml" Id="Rbc21e1e977d74a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49f302898d44a6" /><Relationship Type="http://schemas.openxmlformats.org/officeDocument/2006/relationships/notesMaster" Target="/ppt/notesMasters/notesMaster1.xml" Id="Ra0b7900f894345a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03cb5ba7ab4bd8" /><Relationship Type="http://schemas.openxmlformats.org/officeDocument/2006/relationships/notesMaster" Target="/ppt/notesMasters/notesMaster1.xml" Id="R8d72d61234dc42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b4b250f20c4024" /><Relationship Type="http://schemas.openxmlformats.org/officeDocument/2006/relationships/notesMaster" Target="/ppt/notesMasters/notesMaster1.xml" Id="Re89ab47a912b48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4e3dae071b46cd" /><Relationship Type="http://schemas.openxmlformats.org/officeDocument/2006/relationships/notesMaster" Target="/ppt/notesMasters/notesMaster1.xml" Id="R7cf3590bff43483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5f552479ee24b9c" /><Relationship Type="http://schemas.openxmlformats.org/officeDocument/2006/relationships/notesMaster" Target="/ppt/notesMasters/notesMaster1.xml" Id="Rb63945e6099f42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aa44db56414017" /><Relationship Type="http://schemas.openxmlformats.org/officeDocument/2006/relationships/notesMaster" Target="/ppt/notesMasters/notesMaster1.xml" Id="R6094a23c666d4c7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dba54a172a4ecb" /><Relationship Type="http://schemas.openxmlformats.org/officeDocument/2006/relationships/notesMaster" Target="/ppt/notesMasters/notesMaster1.xml" Id="Rf274beb08f644f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and technical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Tony product direction supplied by the user for this deck.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0977241062441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1cf6d3d6634d26" /><Relationship Type="http://schemas.openxmlformats.org/officeDocument/2006/relationships/slideLayout" Target="/ppt/slideLayouts/slideLayout1.xml" Id="Rf87eca6a91b247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7eca6a91b247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5d9abdcae4427" /><Relationship Type="http://schemas.openxmlformats.org/officeDocument/2006/relationships/notesSlide" Target="/ppt/notesSlides/notesSlide1.xml" Id="Re548564ef06b45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8f06a15d5458b" /><Relationship Type="http://schemas.openxmlformats.org/officeDocument/2006/relationships/notesSlide" Target="/ppt/notesSlides/notesSlide2.xml" Id="R889736895b8840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28c7392e941ce" /><Relationship Type="http://schemas.openxmlformats.org/officeDocument/2006/relationships/notesSlide" Target="/ppt/notesSlides/notesSlide3.xml" Id="R2ce117eb7fb24e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a3b376b794031" /><Relationship Type="http://schemas.openxmlformats.org/officeDocument/2006/relationships/notesSlide" Target="/ppt/notesSlides/notesSlide4.xml" Id="R6947ccc976c845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a22e3fd7d24205" /><Relationship Type="http://schemas.openxmlformats.org/officeDocument/2006/relationships/notesSlide" Target="/ppt/notesSlides/notesSlide5.xml" Id="Rc57e01f36d6541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751c8e2a6458e" /><Relationship Type="http://schemas.openxmlformats.org/officeDocument/2006/relationships/notesSlide" Target="/ppt/notesSlides/notesSlide6.xml" Id="R6aa78c4f4a7244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35f739d324ee7" /><Relationship Type="http://schemas.openxmlformats.org/officeDocument/2006/relationships/notesSlide" Target="/ppt/notesSlides/notesSlide7.xml" Id="Ra6bb318104de4e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5b750bd3e4050" /><Relationship Type="http://schemas.openxmlformats.org/officeDocument/2006/relationships/notesSlide" Target="/ppt/notesSlides/notesSlide8.xml" Id="Rf88824d6955c4f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51c9807b14b20" /><Relationship Type="http://schemas.openxmlformats.org/officeDocument/2006/relationships/notesSlide" Target="/ppt/notesSlides/notesSlide9.xml" Id="R505dfc7b025c45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849de1ae449b6" /><Relationship Type="http://schemas.openxmlformats.org/officeDocument/2006/relationships/notesSlide" Target="/ppt/notesSlides/notesSlide10.xml" Id="Ra4886da60ec640a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620abaaa4b436b" /><Relationship Type="http://schemas.openxmlformats.org/officeDocument/2006/relationships/notesSlide" Target="/ppt/notesSlides/notesSlide11.xml" Id="Rf731f97234554b3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8e21ef5ab4db5" /><Relationship Type="http://schemas.openxmlformats.org/officeDocument/2006/relationships/notesSlide" Target="/ppt/notesSlides/notesSlide12.xml" Id="R1d009a584b2f473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099cd1fdf4377" /><Relationship Type="http://schemas.openxmlformats.org/officeDocument/2006/relationships/notesSlide" Target="/ppt/notesSlides/notesSlide13.xml" Id="R2ec57327d49d495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18568ef984ae4" /><Relationship Type="http://schemas.openxmlformats.org/officeDocument/2006/relationships/notesSlide" Target="/ppt/notesSlides/notesSlide14.xml" Id="R5ed47295026942d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80ab773994b3b" /><Relationship Type="http://schemas.openxmlformats.org/officeDocument/2006/relationships/notesSlide" Target="/ppt/notesSlides/notesSlide15.xml" Id="R9d47f958cacb42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E7A72-0E5F-41DA-9FF4-4071B2F5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21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B86EE9-19DB-4CC4-8C33-E3E29B91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05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F57F5-7666-4930-A3CE-F445DDD7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4136" y="863918"/>
            <a:ext cx="220028" cy="370046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30004">
            <a:solidFill>
              <a:srgbClr val="7B6FC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F94EA-1AE6-44B9-AD8D-34C9EA28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124" y="1143953"/>
            <a:ext cx="420053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7B6FC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B1763-8051-46D5-97F6-884093CD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1233964"/>
            <a:ext cx="9525" cy="200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7B6FC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43028-08F1-475D-9278-FF0703A8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4135" y="1433989"/>
            <a:ext cx="24003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7B6FC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67D45-A914-43ED-8C50-3FFC4039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80962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57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57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Speak before the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57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57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thought disappears.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A1E81-D581-4695-BE49-D64DA3468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590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2250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Sound like yourself.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54C03-991B-4260-BD63-8E7187A3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B3951-A6CD-46CC-8E52-E2FF82B9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Pitch deck - 2026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1C5FC-660A-407D-99FF-DB8D73E3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0007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Voice-first thinking and writing</a:t>
            </a:r>
          </a:p>
        </p:txBody>
      </p:sp>
    </p:spTree>
    <p:extLst>
      <p:ext uri="{BB962C8B-B14F-4D97-AF65-F5344CB8AC3E}">
        <p14:creationId xmlns:p14="http://schemas.microsoft.com/office/powerpoint/2010/main" val="3030622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92D2DA-38D9-4784-BA04-3BB204A9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393026-B272-40FF-8900-2DDEAE79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THE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40082-720A-4285-B71C-63ACC4F8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BFCE6-AA95-4CDD-93AA-DF1577DC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96363-D0BD-4ECE-80B4-942D3E46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The best thinking happens out loud.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Publishing still demands a blank page.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EDA6A-5DC2-40E6-961A-3E403B40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57441-BC8C-43BC-A78A-2F425C0B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9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29F0E-0885-446A-99D8-7BFD1E74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3028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People talk more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than they write.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DAF1A-E7F6-476F-AE5B-92010987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3028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The valuable version of the thought often appears in a call, a walk, or a voice note.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DBBCBA-2D92-4712-987E-D39E3908C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0003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416B0-B9A1-494E-AAF6-AC1F2AF4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09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B0D895-BCD4-46AE-8654-877C1EC5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00450"/>
            <a:ext cx="3028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Most of it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disappears.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077EE-A558-4167-82B9-E90A0004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648200"/>
            <a:ext cx="3028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There is no reliable path from raw thinking to a publishable idea.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6FA65-0500-42FD-9CA2-9B03349F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00375"/>
            <a:ext cx="314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B25AEF-2CEA-46CD-BC58-17BCC484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09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2FCB11-48A6-411A-AD5B-76019E61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00450"/>
            <a:ext cx="3028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Generic AI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flattens the rest.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33EEAB-5C3E-4E1C-82E0-6407A23F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648200"/>
            <a:ext cx="3028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It produces clean prose by removing the pressure, rhythm, and distinctions that made the thought yours.</a:t>
            </a:r>
          </a:p>
        </p:txBody>
      </p:sp>
    </p:spTree>
    <p:extLst>
      <p:ext uri="{BB962C8B-B14F-4D97-AF65-F5344CB8AC3E}">
        <p14:creationId xmlns:p14="http://schemas.microsoft.com/office/powerpoint/2010/main" val="3287502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EDBE21-6F68-4BB8-AAE5-D3D3F377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E923A5-D40D-408F-90CE-3B905466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THE WEDGE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4C26C-C182-4A89-9392-647F98DD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34A28B-3F65-40C4-A1D0-541FA4762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163C96-A334-48E8-9275-EE651A2B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You talk. Tony finds what is worth saying -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and turns it into content in your voice.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F0E66-EEAB-4DC0-B415-3B43D99F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386715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5551C-AD45-4FB7-9607-09399D5E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6715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6056D-DDC3-4860-9D21-7A5202A3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386715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CD48B0-3E4B-4558-8C61-4C4722E5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52800"/>
            <a:ext cx="1104900" cy="1104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397F7-42F6-4152-9DB1-317A23E2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3528" y="3682365"/>
            <a:ext cx="188595" cy="317183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25718">
            <a:solidFill>
              <a:srgbClr val="FAF9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9519E3-7689-450E-868B-5EE57015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803" y="3922395"/>
            <a:ext cx="36004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AF9F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6751CF-9CEF-441D-BE5F-45D32467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3999548"/>
            <a:ext cx="9525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AF9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922DA7-9A65-412F-A610-1F214CCB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4955" y="4170998"/>
            <a:ext cx="20574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718">
            <a:solidFill>
              <a:srgbClr val="FAF9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A2357-F892-405C-8D13-C2B4E4AA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543300"/>
            <a:ext cx="1952625" cy="8001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132509-C337-41C3-A9F6-8F767A1D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3619500"/>
            <a:ext cx="17240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65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Raw thought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3FE109-A3D3-4780-A7AA-A88C82BF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43300"/>
            <a:ext cx="1952625" cy="8001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6F858-22ED-48D8-962E-3091E6B8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619500"/>
            <a:ext cx="17240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6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Worth saying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ADBC7E-019D-4D6F-8E72-49783581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3543300"/>
            <a:ext cx="1476375" cy="8001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FB6A9-07F7-454D-B37E-0803A67D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3619500"/>
            <a:ext cx="12477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Ready to publish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59CD53-93C0-4F6E-8BC3-594D266F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819650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2025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Selection before generation.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B246F1-303B-4DC5-81DB-CB852E74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31495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Tony is not another writing box. It is a thinking partner that starts before the draft.</a:t>
            </a:r>
          </a:p>
        </p:txBody>
      </p:sp>
    </p:spTree>
    <p:extLst>
      <p:ext uri="{BB962C8B-B14F-4D97-AF65-F5344CB8AC3E}">
        <p14:creationId xmlns:p14="http://schemas.microsoft.com/office/powerpoint/2010/main" val="552617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64CCD6-CB0A-4694-BC3D-DFB83424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285E8-AD11-4306-864C-220B14DF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WHO IT IS FOR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C9D35-E558-4ADC-9743-6EEF4E42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3462B-B7DA-4305-B998-A9602A4B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564DE-AEE7-470F-885C-F94EF993B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Public thinking is already part of the job.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D4678-B78F-4427-A0E0-12AAE2F0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857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Tony starts with people whose ideas create trust, demand, and revenue.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5AC1B-7D07-4DF2-A00D-62F0CCA7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BA809-A140-42F0-BA00-647687AA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00375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B2B founders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B25DDE-23E6-438F-98D7-3B2EDAF9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209925"/>
            <a:ext cx="585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15C230-AA4E-4CA2-93C6-4CCAD64A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62A83-BB69-40D7-9687-FA8FFA3F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705225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Experts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514CF4-19A7-4AEE-876A-ED527E56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914775"/>
            <a:ext cx="585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59F1C3-F94B-49A4-AA9F-76D2EE67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1A768F-34AE-4372-BDD8-95E16BB5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10075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E071A4-841A-4852-96BF-84BC68B4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619625"/>
            <a:ext cx="585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F166E9-2F6A-4536-9BCD-8D5871FB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64CA15-B545-424C-9D0F-2732E0D2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114925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Ghostwriters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D7B233-9375-4458-A045-385C7B60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324475"/>
            <a:ext cx="5857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A7EE3-610A-41DA-A09C-3A853105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29565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9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87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Their bottleneck is not access to words.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59876A-7C95-4794-A2D7-80D0D975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943350"/>
            <a:ext cx="39052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6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It is deciding which thought deserves attention, developing it, and preserving a recognizable voice at publishing speed.</a:t>
            </a:r>
          </a:p>
        </p:txBody>
      </p:sp>
    </p:spTree>
    <p:extLst>
      <p:ext uri="{BB962C8B-B14F-4D97-AF65-F5344CB8AC3E}">
        <p14:creationId xmlns:p14="http://schemas.microsoft.com/office/powerpoint/2010/main" val="16808376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A915C6-9428-437B-A5B7-52156A8E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67541-5F37-4EE1-8443-3897A186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PRODUCT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49C743-9BA9-432D-AF3C-58ED30F7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BB6CB-7C8F-4F16-A870-D930BA1E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918A3-1FCE-4907-9F4C-D6070016B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 thought enters as speech and leaves as leverage.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98A68-5923-48F4-92FC-B86A14A5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34766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EA70E-37C2-4248-8D48-AEFA5718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766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63F91-DFBD-4CBC-BE29-CBB857ED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766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5ADAC8-3108-421F-B47F-1DA214AE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4766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DEF87-50C4-4930-B6CC-BAFD4F33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4766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77664-BB46-4B7F-974F-53D5D60C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AF440-73CE-49A0-BCD4-836D6FDA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269C6-0DEB-47E6-A7D5-183635A9C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Talk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6F51C8-9488-43BA-89E7-7A779A1E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479D4-6BC7-49B4-AEFE-53D77DDF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492FA-38C6-4716-AA12-E0D26854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Find the idea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069DE5-EF63-4E2E-BFF7-3362CD71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869CC-B10F-4C07-BB2B-3B977CC2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BA47CB-8C21-4F94-9973-C6DB0563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Develop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C4A1B7-8A74-43B5-8DF5-2712B8BC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259046-8E09-41C4-831D-B5BAE323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3846AB-01BF-41BE-88D1-4290B050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Voice-aware draft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50C7A0-E1E4-48B6-B25C-858E0CDC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68DA4C-96F3-4C7E-9949-5ED6B0FB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74805B-CE31-47B2-AD3D-25A5F1F2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Publish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84D97D-52F8-47C6-ACB9-7B108F18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5277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F9EF51-40DC-4A3B-B1AA-FBFBFF64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3528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35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DE863D-3B06-4C08-8F31-C644C8F2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105275"/>
            <a:ext cx="14668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Learn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E9B653-C781-4BA3-AEE4-B8D60947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353050"/>
            <a:ext cx="8724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0" i="1">
                <a:solidFill>
                  <a:srgbClr val="77736E"/>
                </a:solidFill>
                <a:latin typeface="Georgia"/>
                <a:ea typeface="Georgia"/>
                <a:cs typeface="Georgia"/>
              </a:defRPr>
            </a:pPr>
            <a:r>
              <a:rPr sz="2025" b="0" i="1">
                <a:solidFill>
                  <a:srgbClr val="77736E"/>
                </a:solidFill>
                <a:latin typeface="Georgia"/>
                <a:ea typeface="Georgia"/>
                <a:cs typeface="Georgia"/>
              </a:rPr>
              <a:t>The loop gets smarter only when the user's decisions return to Voice.</a:t>
            </a:r>
          </a:p>
        </p:txBody>
      </p:sp>
    </p:spTree>
    <p:extLst>
      <p:ext uri="{BB962C8B-B14F-4D97-AF65-F5344CB8AC3E}">
        <p14:creationId xmlns:p14="http://schemas.microsoft.com/office/powerpoint/2010/main" val="16218595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48A8B8-83E4-42CF-A4F9-7C18209A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B5B96-3FBE-4D3E-8010-09D53238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WHY NOW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A4F1E-D183-4BBF-930F-7A3FE248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E37FF-47D1-4587-B3A0-8285679D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F2EE0-57C0-4CD8-A7E7-8FE854F0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As generation gets cheaper, judgment becomes scarce.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60855-5409-443D-87D9-172CB454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1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Selection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85091-7D09-4A37-8C94-B00D88E8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908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3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23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221C2-C0D0-465E-96C8-0B80D733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5275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1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Memory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29583-C26E-4B1A-92B3-CB35749E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9908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3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23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F0F455-61AA-40CD-A78D-4CFA2FE2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5275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150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Voice fidelity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65BE0-0A7E-4390-854D-45FAAFF2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147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031BE5-BCFB-41F1-91E7-CBEFDE7F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314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Anyone can ask a model to write.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43DA0-5DE8-4CDA-AF46-EECBD90B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14800"/>
            <a:ext cx="666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The durable value moves to what the system remembers, what it selects, and whether the user immediately recognizes the result as their own.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BC11F-8E05-46D6-8B11-F59E30A6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36385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1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1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+ workflow</a:t>
            </a:r>
          </a:p>
        </p:txBody>
      </p:sp>
    </p:spTree>
    <p:extLst>
      <p:ext uri="{BB962C8B-B14F-4D97-AF65-F5344CB8AC3E}">
        <p14:creationId xmlns:p14="http://schemas.microsoft.com/office/powerpoint/2010/main" val="10401532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003337-62DE-410D-81E7-DA1766CC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6DC3B9-7133-4602-8F93-36B706D9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CURRENT PRODUCT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23374-B6A2-4A7F-AF58-7AE30CCF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C508F-E452-436D-AFE6-54924560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1DF42-5C3B-48C1-9209-72DB8E7B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One workspace keeps the thought, the draft, and the intelligence together.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E0AFB-F39C-447C-8810-CD984F78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0AE6AA-6971-49AA-82CB-297D51FA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VOICE - persistent identity and 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5A6B4-6BF9-44ED-AAB0-7F41DED95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Tony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F62E9-55EE-49AC-9B20-06535F94B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048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Conversation, capture, challenge, development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D016AD-97A9-4D6E-993B-5FA5C50B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ASK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A3950-C729-4979-85C7-46162F7C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809875"/>
            <a:ext cx="95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D74D91-DF1D-42F9-9595-01AC2A3F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905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Article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4B1D7-0209-468F-BBD2-58B5553D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67125"/>
            <a:ext cx="3048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The active artifact stays visible and editable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1B718-7B70-4AC3-841B-89CCFF40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1625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WRITE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8A0B63-F4B2-49E8-8101-E82A440D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809875"/>
            <a:ext cx="95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848D08-4120-43E8-A821-EF027C69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05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Intelligence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796E7-2DFC-483C-883A-32DFB115A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67125"/>
            <a:ext cx="3048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Structure, reader lens, reuse, next move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C044C1-2CB0-439C-A451-27EC2638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1625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SEE</a:t>
            </a:r>
          </a:p>
        </p:txBody>
      </p:sp>
    </p:spTree>
    <p:extLst>
      <p:ext uri="{BB962C8B-B14F-4D97-AF65-F5344CB8AC3E}">
        <p14:creationId xmlns:p14="http://schemas.microsoft.com/office/powerpoint/2010/main" val="15302003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5D2B2B-3B30-41AB-8B20-14A485B9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536FF-0C18-4A21-986B-ED7A5FBB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CURRENT BACKEND - BASELINE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1D355E-B45A-44B7-8B3E-E39A123A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E7AD4B-FC45-4E5D-AADE-188FA974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8991F1-9D9D-44E2-BEAA-7F41594D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The baseline is deterministic, legible, and ready to test.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8E276-F2A1-4238-895E-3EEF3FB3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514725"/>
            <a:ext cx="30480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398C4-DBF1-423A-B37B-30F92A23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514725"/>
            <a:ext cx="30480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E3874-3A65-48B8-9E1A-9C05C06F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514725"/>
            <a:ext cx="30480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258C0-830D-4E6B-B895-15AFE2CC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514725"/>
            <a:ext cx="30480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D8AC7-2D9D-4821-A03C-2FA6892D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600200" cy="8382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0731D-F67D-45D7-8D84-45440A93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38500"/>
            <a:ext cx="1371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Base44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frontend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828F5-C034-41BB-B84F-98F80873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162300"/>
            <a:ext cx="1600200" cy="8382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AB8A69-F5EC-4C03-857D-8CB05B3C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238500"/>
            <a:ext cx="1371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VoiceOS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FastAPI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1DBB24-0BB4-4340-9A78-C158B0AC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62300"/>
            <a:ext cx="2647950" cy="8382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D14D9A-3365-456E-AD7C-0AC53C10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38500"/>
            <a:ext cx="2419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Deterministic analyzers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lexicon / rhythm / structure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semiotics / positioning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D4A794-6779-4A79-A0E4-E94A243B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162300"/>
            <a:ext cx="1790700" cy="8382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A23168-AA1D-41CD-8180-05C56851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238500"/>
            <a:ext cx="1562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VoiceProfile v2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E608C0-9A52-40B2-A192-0B136166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162300"/>
            <a:ext cx="1676400" cy="8382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033F56-5CA7-4D88-95EC-AB867F54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238500"/>
            <a:ext cx="1447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Base44 AI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generation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36BB38-8C78-4111-BEC4-0076FC3B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863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Useful baseline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51570A-9B92-41F1-A031-9EB732D2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62550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It gives us a stable reference for every candidate architecture and every blind test.</a:t>
            </a:r>
          </a:p>
        </p:txBody>
      </p:sp>
    </p:spTree>
    <p:extLst>
      <p:ext uri="{BB962C8B-B14F-4D97-AF65-F5344CB8AC3E}">
        <p14:creationId xmlns:p14="http://schemas.microsoft.com/office/powerpoint/2010/main" val="11813389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6C5C52-8918-4CC0-9B7D-AF9D415E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6311A-A028-4C9C-823A-0A8618A4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WHY CURRENT VOICE SYSTEMS FAIL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D1CEF8-F390-4D29-AF0E-16CB3067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5CFF7-D42F-4F7C-8966-5527A235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DD579-8564-4518-8ACC-52051A32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They learn the surface and miss the person.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6B66F-90B2-4F68-B726-34FCDC2F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00350"/>
            <a:ext cx="29527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rPr>
              <a:t>Proust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rPr>
              <a:t>founders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rPr>
              <a:t>AI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AAA59E"/>
                </a:solidFill>
                <a:latin typeface="Georgia"/>
                <a:ea typeface="Georgia"/>
                <a:cs typeface="Georgia"/>
              </a:rPr>
              <a:t>memory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77507-57EA-4A44-8E92-D5D74436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36257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topic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0A4A5-7611-4D85-B7D8-D2B2CF75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724150"/>
            <a:ext cx="9525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B97C2F-7A0B-4244-ABD9-F667C1E1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479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2EF4EB-89B7-4073-8961-DF7AC7D46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7813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Surface-level voice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A55B1-B330-4EB8-9E1A-F6117CB0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194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CC3896-575D-4418-835D-862A138B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3528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8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Topic leakage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01CA6-0A02-48D6-88EE-BDDD2E47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909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3A98FA-1488-469F-9A6D-A05D5A63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9243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No cross-sample stability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B265C2-D086-479F-A3AE-F94ADAD8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624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8962A7-1FD4-4419-95BA-2227EFF1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4958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No personalized anti-voice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AFE781-7D44-4F20-9DF2-63DAFE71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1339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F95646-28E6-402A-BE7C-7D51DF42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0673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8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Weak confidence and no real eval loop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9F146C-E9F4-4D58-B9F0-FC7EC45E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734050"/>
            <a:ext cx="638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The system can imitate vocabulary while misunderstanding how meaning moves.</a:t>
            </a:r>
          </a:p>
        </p:txBody>
      </p:sp>
    </p:spTree>
    <p:extLst>
      <p:ext uri="{BB962C8B-B14F-4D97-AF65-F5344CB8AC3E}">
        <p14:creationId xmlns:p14="http://schemas.microsoft.com/office/powerpoint/2010/main" val="8651351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86A091A-0007-422C-9A4B-B2E26BC1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BBB06-D629-4560-9469-ABCC3842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OUR TECHNICAL PATH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E37F69-4C90-4E43-98B1-BD999A25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B25982-27D0-436E-9EC1-A9A5D5456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1BDC2-0972-47F2-9DAE-7F05807D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The profile becomes evidence, not adjectives.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64A99-70F1-4D39-ABA7-1C0A7E28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219450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DF30A-688E-49C4-AA4C-C5B1697CB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219450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E6CD1A-D5F3-4FC9-BE18-E2F7AFF5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19450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83697-ADB6-42F2-A3D8-E6A512F6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8101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95237-5A5C-4564-8D49-87A8E87E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8101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E89AD-D49C-4534-8992-8D68AF63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3619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7A1A52-1CC8-43CE-A076-484B40A3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232921-A6ED-4829-B1E9-68437413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95600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Per-sample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analysis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904AD2-F4CE-4C96-AE51-28C8CB8A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19400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1A2529-DBE0-4BE9-B62E-0D8B3CFF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Cross-sample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aggregation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C5C5D-17C1-44C4-A7F1-7CDC06FD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819400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526C7E-B75E-4816-82FD-74D277E5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95600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Topic vs voice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separation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049047-324B-491D-BF26-7760DFA9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819400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590C86-D717-4A62-BA16-6A40D096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895600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Contrastive learning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from decisions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834FAC-F9E3-44BE-BBC4-65468341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B4931E-3C67-48EB-B219-9E115252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86275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Evidence-backed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Voice Profile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0BB85E-EEAD-4007-82EF-13C4691F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410075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F4C393-FABA-410D-B045-9E216710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486275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Compact generation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bundle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043813-5E02-4CC3-849D-8EB18079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410075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AAA88B-62D9-4470-862F-1932E730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86275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Generation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E21BAF-F8C4-4F0C-9849-D3746481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410075"/>
            <a:ext cx="2095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AF20B6-C751-4FD2-BCAB-803EC8D0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486275"/>
            <a:ext cx="1866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Feedback loop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96538B-4BB9-4363-99E2-EB574127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0">
            <a:off x="10953750" y="3781425"/>
            <a:ext cx="285750" cy="495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5971D8-3D1E-4966-938E-A1E486E6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2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edits - rejects - published text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E5FF39-CCE0-4711-B867-6FE2EA98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715000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2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support - confidence - counterexamples</a:t>
            </a:r>
          </a:p>
        </p:txBody>
      </p:sp>
    </p:spTree>
    <p:extLst>
      <p:ext uri="{BB962C8B-B14F-4D97-AF65-F5344CB8AC3E}">
        <p14:creationId xmlns:p14="http://schemas.microsoft.com/office/powerpoint/2010/main" val="10983071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CDB60F-C5B9-4E4A-B9F7-CB3C6B22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ECAA9-8469-4E7A-84DD-E1865AD8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EXPERIMENTATION AND EVALS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4D902-6116-49FB-A4EE-7EB59E34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C671F1-9746-4C14-A394-7F349540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75EF6-496D-46CF-BF2E-A938497E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One change at a time. No production win without a blind win.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EFDFA1-BC4B-47E8-BEDB-1C853C56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419475"/>
            <a:ext cx="2857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E09AD-7EFA-4030-9D3C-1683BF35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419475"/>
            <a:ext cx="2857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F8472-1E9D-4F64-9548-BDDEEB16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19475"/>
            <a:ext cx="2857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95FEF-B654-4B40-86E9-5FDC4116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419475"/>
            <a:ext cx="2857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393B6B-FFC3-49B3-95B6-F12B2174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1619250" cy="914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5E28BA-4455-4710-92F5-02408166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76575"/>
            <a:ext cx="1390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Capture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baseline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1D8B5C-1A20-4D05-B607-702A89CF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000375"/>
            <a:ext cx="1619250" cy="914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154F0-C923-4FF1-A6FE-53B21930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076575"/>
            <a:ext cx="1390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Change one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hypothesis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DD4F4F-C71A-4B90-9FE3-F99B7134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000375"/>
            <a:ext cx="1619250" cy="914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11BF0A-300D-45AD-B4B6-E78A88D9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076575"/>
            <a:ext cx="1390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Automatic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eval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4D044-5DBC-48B6-B606-F839E8F5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000375"/>
            <a:ext cx="1619250" cy="914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9ADAA9-E88C-4296-B1B9-6A367D21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076575"/>
            <a:ext cx="1390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Blind A/B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74129-58A6-458F-93A2-D415F1CD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00375"/>
            <a:ext cx="1619250" cy="914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48B48B-370C-4426-94CE-505FF2E2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76575"/>
            <a:ext cx="1390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KEEP / REVISE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00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/ REVERT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2DBA48-1ACE-49B9-8EB3-1CCB2F32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053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AUTO EVAL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D7AAA-5170-42A8-8CBC-8CFB324B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38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35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topic leakage  /  stability  /  evidence coverage  /  confidence quality  /  anti-voice violations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FE0952-577D-4CD7-89E6-0B451B4F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340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BLIND A/B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5FDE07-5241-47DE-9BBB-21CF7EE3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7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voice fidelity  /  thought preservation  /  edit effort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8B3A66-214E-450F-86BA-A015EDFF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56260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83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425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1425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Profile metrics diagnose. Generation metrics decide.</a:t>
            </a:r>
          </a:p>
        </p:txBody>
      </p:sp>
    </p:spTree>
    <p:extLst>
      <p:ext uri="{BB962C8B-B14F-4D97-AF65-F5344CB8AC3E}">
        <p14:creationId xmlns:p14="http://schemas.microsoft.com/office/powerpoint/2010/main" val="13698604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CE8E76-2F84-45BE-8B85-660B4070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56625-75EA-4D68-9EF7-C34EE7FA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THE MOAT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90960-A2B4-4BF4-8382-AA9C7DAE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F1D80-DF35-4B27-A82A-17BEB976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096E7-0DA0-49A6-9973-4BDC2737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Every decision teaches Tony what the user means by 'me'.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B203E9-DE42-4930-AB18-E0817367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46710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EBB54B-513A-4C1A-8073-6BF4D763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46710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1D24F-F411-4B89-9E6B-934113C3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467100"/>
            <a:ext cx="6667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6CE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930BB-EE91-4997-8308-C0B209FE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20955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6A795-D1D9-4D9F-91C1-5342674B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24200"/>
            <a:ext cx="1866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Drafts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E6A72-F9E2-4546-9706-2EA74442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048000"/>
            <a:ext cx="20955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8C1F6-BC88-4617-96F1-574642B3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24200"/>
            <a:ext cx="1866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Edits / rejects /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published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8DF3A9-FC1C-406E-B727-999A68A1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48000"/>
            <a:ext cx="20955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EFEAF8"/>
          </a:solidFill>
          <a:ln xmlns:a="http://schemas.openxmlformats.org/drawingml/2006/main" w="9525">
            <a:solidFill>
              <a:srgbClr val="D6CEE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2911A2-5A02-41CD-B0CE-0663960C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24200"/>
            <a:ext cx="1866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57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Voice learning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B378FF-DFED-4731-B34E-453E3C7C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048000"/>
            <a:ext cx="20955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8F1237-B4D6-4E51-BCDB-44B211D3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124200"/>
            <a:ext cx="1866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75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Better drafts,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defRPr>
            </a:pPr>
            <a:r>
              <a:rPr sz="1575" b="1" i="0">
                <a:solidFill>
                  <a:srgbClr val="FAF9F6"/>
                </a:solidFill>
                <a:latin typeface="Inter Tight"/>
                <a:ea typeface="Inter Tight"/>
                <a:cs typeface="Inter Tight"/>
              </a:rPr>
              <a:t>lower edit effort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D793E2-2D79-45BB-8253-07525C17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0">
            <a:off x="10239375" y="4314825"/>
            <a:ext cx="8477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1D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AAA206-6466-424B-85DF-DDC259CC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Later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DEC0B-A596-4151-8D6E-3F0CFF39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57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source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1297F3-EE78-4028-B446-2EE96C06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8577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-&gt;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3DDE2-3821-4D15-A9F1-5143D986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85775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idea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B61A7C-2260-43F3-A84E-F3A880AD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8577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-&gt;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5A7D03-4BAD-4C98-8D8E-E322EBB1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8577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150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C22664-5E9A-4097-BA8F-BF2C9B8C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577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-&gt;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A5377D-7A4B-445B-B846-131988993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857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1500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performance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5C3CF5-4299-49F5-ABFA-08956E30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81625"/>
            <a:ext cx="857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The Voice layer compounds first. The Thought Graph follows only when the paid workflow is already working.</a:t>
            </a:r>
          </a:p>
        </p:txBody>
      </p:sp>
    </p:spTree>
    <p:extLst>
      <p:ext uri="{BB962C8B-B14F-4D97-AF65-F5344CB8AC3E}">
        <p14:creationId xmlns:p14="http://schemas.microsoft.com/office/powerpoint/2010/main" val="3140835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CFDEFE-A6A1-4284-B8C5-31C1E434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9E3BD-C74A-4FB7-9ED5-94D22CC2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BUSINESS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2D858-96B3-4702-902E-DAE2C158F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3B099-C78D-4AE7-81E5-6ACCAD64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C209B-8657-4B2F-8E0E-69A42C2E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Price against recurring content labor - not generic AI writing.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86127-51FB-41D4-9D17-AFE862EB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28950"/>
            <a:ext cx="285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348A56-05D2-4ED7-94F6-190BC185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Generic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BB512-F2B2-45A2-B386-C5352E29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29100"/>
            <a:ext cx="285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Words on demand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56B8ED-3778-4E63-8771-821BDED2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53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Low willingness to pay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A9A475-A3F0-44A9-801C-779CDE3C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028950"/>
            <a:ext cx="2857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C5273-3A1E-4A1D-AE13-96F958CA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766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Tony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9F7ADC-E632-4361-99B5-E021EB6D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229100"/>
            <a:ext cx="285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A high-value thinking and publishing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13E791-86CA-4C13-8B10-9A84EA78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353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275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Persistent Voice + learning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723F2-53E1-49C8-9AF3-0B66807E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028950"/>
            <a:ext cx="285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21EF30-4E18-41FC-9F80-71848600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2766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1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Ghostwriter /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content employee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C0D01-E342-4F77-86C0-76AD4FC2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229100"/>
            <a:ext cx="285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75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Ongoing judgment and execution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E22465-FFB7-42B6-8E32-4ED5852E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353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2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The economic reference point</a:t>
            </a:r>
          </a:p>
        </p:txBody>
      </p:sp>
    </p:spTree>
    <p:extLst>
      <p:ext uri="{BB962C8B-B14F-4D97-AF65-F5344CB8AC3E}">
        <p14:creationId xmlns:p14="http://schemas.microsoft.com/office/powerpoint/2010/main" val="6586492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E2146F-1BFF-4C60-A979-4679E30B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1425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89F6E-9CF1-4F7D-AB37-1F943A35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36E06B-873B-4466-96AF-5C0FAE8C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8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97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5D49D-BAB7-4656-A998-4B32F198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FB536-916B-4CD8-AF83-F1968D93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Paid workflow first. Intelligence moat second.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AC61D-EEBB-427B-B73A-E61F11D1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7B6FC3"/>
                </a:solidFill>
                <a:latin typeface="Inter Tight"/>
                <a:ea typeface="Inter Tight"/>
                <a:cs typeface="Inter Tight"/>
              </a:rPr>
              <a:t>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531C6-C67C-4171-98AE-8A1FCF72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95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B6F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4AF99-780F-4572-B08E-83CB0F50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124200"/>
            <a:ext cx="190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EEA63B-68F4-4FC3-92B9-95A4C72E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8384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 i="0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2175" b="0" i="0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Nail the paid workflow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F7C30-57DF-4341-9473-3E6D4056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876550"/>
            <a:ext cx="4524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Capture -&gt; select -&gt; develop -&gt; draft -&gt; publish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8E189-8C25-4A3A-A2C9-90031C47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NEXT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3431E5-BFFB-4311-BABC-828A2555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9243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DA855-98EA-4059-A38A-F0BA0485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152900"/>
            <a:ext cx="190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BD64F-9C9B-4439-93A0-41DDD6A4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8671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1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Compound Voice learning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F163D4-74A3-4761-AF43-C4D73CCA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05250"/>
            <a:ext cx="4524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6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Evidence, negative learning, edits, rejects, published truth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2B4EB-774F-4DCD-979F-35EA2F83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050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LATER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774E34-1020-4323-A2DD-8C7A0336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953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42FE76-F408-419C-9581-F559AF03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8958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2175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Connect thinking to performance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2125D5-728B-4578-A178-BD107637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933950"/>
            <a:ext cx="4524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 i="0">
                <a:solidFill>
                  <a:srgbClr val="77736E"/>
                </a:solidFill>
                <a:latin typeface="Inter Tight"/>
                <a:ea typeface="Inter Tight"/>
                <a:cs typeface="Inter Tight"/>
              </a:rPr>
              <a:t>Source -&gt; idea -&gt; content -&gt; outcome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DA417-D227-4374-B3D5-63D9F35A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96265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1500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No moat theatre before the workflow earns repeat use.</a:t>
            </a:r>
          </a:p>
        </p:txBody>
      </p:sp>
    </p:spTree>
    <p:extLst>
      <p:ext uri="{BB962C8B-B14F-4D97-AF65-F5344CB8AC3E}">
        <p14:creationId xmlns:p14="http://schemas.microsoft.com/office/powerpoint/2010/main" val="3225611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9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E27E2-EB2C-495C-A0B5-0EA82C99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defRPr>
            </a:pPr>
            <a:r>
              <a:rPr sz="2100" b="1" i="0">
                <a:solidFill>
                  <a:srgbClr val="1F1F1F"/>
                </a:solidFill>
                <a:latin typeface="Inter Tight"/>
                <a:ea typeface="Inter Tight"/>
                <a:cs typeface="Inter Tight"/>
              </a:rPr>
              <a:t>tony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97FF5-E83B-4275-A31E-6C5C44A0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9810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946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6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46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Tony remembers how you think -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4650" b="0" i="0">
                <a:solidFill>
                  <a:srgbClr val="1F1F1F"/>
                </a:solidFill>
                <a:latin typeface="Georgia"/>
                <a:ea typeface="Georgia"/>
                <a:cs typeface="Georgia"/>
              </a:defRPr>
            </a:pPr>
            <a:r>
              <a:rPr sz="4650" b="0" i="0">
                <a:solidFill>
                  <a:srgbClr val="1F1F1F"/>
                </a:solidFill>
                <a:latin typeface="Georgia"/>
                <a:ea typeface="Georgia"/>
                <a:cs typeface="Georgia"/>
              </a:rPr>
              <a:t>and helps you say what is actually worth saying.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B5EE4-71F7-4593-AECD-07668442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7EE88-3914-4E8B-9621-7DEC7F03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1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The goal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F87FE-31D8-44EB-90CF-EA7D0975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0" i="1">
                <a:solidFill>
                  <a:srgbClr val="7B6FC3"/>
                </a:solidFill>
                <a:latin typeface="Georgia"/>
                <a:ea typeface="Georgia"/>
                <a:cs typeface="Georgia"/>
              </a:defRPr>
            </a:pPr>
            <a:r>
              <a:rPr sz="2475" b="0" i="1">
                <a:solidFill>
                  <a:srgbClr val="7B6FC3"/>
                </a:solidFill>
                <a:latin typeface="Georgia"/>
                <a:ea typeface="Georgia"/>
                <a:cs typeface="Georgia"/>
              </a:rPr>
              <a:t>Voice that the user immediately recognizes as their own.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B1840-390B-4841-A201-52D3198D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819650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1F1F"/>
          </a:solidFill>
          <a:ln xmlns:a="http://schemas.openxmlformats.org/drawingml/2006/main" w="9525">
            <a:solidFill>
              <a:srgbClr val="1F1F1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8629A-B26D-4182-BCBE-32A577DB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0386" y="5093018"/>
            <a:ext cx="220028" cy="370046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30004">
            <a:solidFill>
              <a:srgbClr val="FAF9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0E0C5-A4FF-4850-A425-2FEF24C5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374" y="5373053"/>
            <a:ext cx="420053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FAF9F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09667-0B78-401A-B74A-E41CDDE2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463064"/>
            <a:ext cx="9525" cy="200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FAF9F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45E11-5086-488E-A390-CBED7BDC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0385" y="5663089"/>
            <a:ext cx="24003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0004">
            <a:solidFill>
              <a:srgbClr val="FAF9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652BAD-C232-4601-8787-3CEC5A70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defRPr>
            </a:pPr>
            <a:r>
              <a:rPr sz="1125" b="0" i="0">
                <a:solidFill>
                  <a:srgbClr val="AAA59E"/>
                </a:solidFill>
                <a:latin typeface="Inter Tight"/>
                <a:ea typeface="Inter Tight"/>
                <a:cs typeface="Inter Tight"/>
              </a:rPr>
              <a:t>tony - 2026</a:t>
            </a:r>
          </a:p>
        </p:txBody>
      </p:sp>
    </p:spTree>
    <p:extLst>
      <p:ext uri="{BB962C8B-B14F-4D97-AF65-F5344CB8AC3E}">
        <p14:creationId xmlns:p14="http://schemas.microsoft.com/office/powerpoint/2010/main" val="3736318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2026-08-30T13:53:21.2280000Z</dcterms:created>
  <dcterms:modified xsi:type="dcterms:W3CDTF">2026-08-30T13:53:21.2280000Z</dcterms:modified>
</coreProperties>
</file>